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embeddedFontLst>
    <p:embeddedFont>
      <p:font typeface="Nunito"/>
      <p:regular r:id="rId43"/>
      <p:bold r:id="rId44"/>
      <p:italic r:id="rId45"/>
      <p:boldItalic r:id="rId46"/>
    </p:embeddedFont>
    <p:embeddedFont>
      <p:font typeface="Maven Pro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Nunito-bold.fntdata"/><Relationship Id="rId21" Type="http://schemas.openxmlformats.org/officeDocument/2006/relationships/slide" Target="slides/slide17.xml"/><Relationship Id="rId43" Type="http://schemas.openxmlformats.org/officeDocument/2006/relationships/font" Target="fonts/Nunito-regular.fntdata"/><Relationship Id="rId24" Type="http://schemas.openxmlformats.org/officeDocument/2006/relationships/slide" Target="slides/slide20.xml"/><Relationship Id="rId46" Type="http://schemas.openxmlformats.org/officeDocument/2006/relationships/font" Target="fonts/Nunito-boldItalic.fntdata"/><Relationship Id="rId23" Type="http://schemas.openxmlformats.org/officeDocument/2006/relationships/slide" Target="slides/slide19.xml"/><Relationship Id="rId45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MavenPro-bold.fntdata"/><Relationship Id="rId25" Type="http://schemas.openxmlformats.org/officeDocument/2006/relationships/slide" Target="slides/slide21.xml"/><Relationship Id="rId47" Type="http://schemas.openxmlformats.org/officeDocument/2006/relationships/font" Target="fonts/MavenPro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9feb1a75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9feb1a7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9feb1a75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9feb1a75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9feb1a75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9feb1a75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9feb1a756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9feb1a756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9feb1a75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9feb1a75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9f0911c9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9f0911c9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9f0911c9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9f0911c9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9f0911c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9f0911c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9f0911c9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9f0911c9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9f0911c9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9f0911c9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9f8132745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9f8132745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9feb1a756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9feb1a756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9feb1a756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49feb1a756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9feb1a756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9feb1a756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9feb1a756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9feb1a756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9feb1a756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9feb1a756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9feb1a756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9feb1a756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9feb1a756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49feb1a756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9feb1a756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9feb1a756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9feb1a756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49feb1a756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9feb1a756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49feb1a756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9f8132745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9f8132745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49feb1a75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49feb1a75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9feb1a756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9feb1a756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49feb1a756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49feb1a756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49feb1a756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49feb1a756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49feb1a756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49feb1a756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9feb1a756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9feb1a756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49feb1a756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49feb1a756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49feb1a756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49feb1a756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49feb1a756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49feb1a756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9f09124d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9f09124d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9f09124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9f09124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9f09124d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9f09124d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9f09124d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9f09124d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9f09124d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9f09124d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9f09124d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9f09124d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Wayfair ecommerce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-1402475" y="161382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6 Final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Yinyin Ye, Xinglong Jia, Himanshu Gupta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"/>
          <p:cNvSpPr txBox="1"/>
          <p:nvPr>
            <p:ph type="title"/>
          </p:nvPr>
        </p:nvSpPr>
        <p:spPr>
          <a:xfrm>
            <a:off x="1303800" y="598575"/>
            <a:ext cx="7030500" cy="14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       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WAYFAIR TOP 20 CATEGORIES SALESWISE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Area Rugs, Wall Art, Vanities, Sofas, Tubs &amp; Whirlpools are the top 5 categories.</a:t>
            </a:r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Wayfair sells products in almost 900 categories. From the pie chart top 20 categories sales contributes the 45% of the sales and rest 880 categories contributes the rest 55% of the sales.</a:t>
            </a:r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850" y="2047875"/>
            <a:ext cx="7298450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Top 20 Product overall v/s Top 20 products in Top 20 categories</a:t>
            </a:r>
            <a:endParaRPr sz="1800"/>
          </a:p>
        </p:txBody>
      </p:sp>
      <p:sp>
        <p:nvSpPr>
          <p:cNvPr id="343" name="Google Shape;343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43150"/>
            <a:ext cx="4988725" cy="32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250" y="1943150"/>
            <a:ext cx="6381750" cy="32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4"/>
          <p:cNvSpPr txBox="1"/>
          <p:nvPr>
            <p:ph type="title"/>
          </p:nvPr>
        </p:nvSpPr>
        <p:spPr>
          <a:xfrm>
            <a:off x="1303800" y="598575"/>
            <a:ext cx="7030500" cy="13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/>
              <a:t>      CATEGORY </a:t>
            </a:r>
            <a:r>
              <a:rPr lang="en" sz="1800"/>
              <a:t>SALES BASED ON PROMOTION 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" sz="1400"/>
              <a:t>1.  </a:t>
            </a:r>
            <a:r>
              <a:rPr b="0" lang="en" sz="1400">
                <a:latin typeface="Arial"/>
                <a:ea typeface="Arial"/>
                <a:cs typeface="Arial"/>
                <a:sym typeface="Arial"/>
              </a:rPr>
              <a:t>Products which were top sellings little less in demand during non promotion..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" sz="1400">
                <a:latin typeface="Arial"/>
                <a:ea typeface="Arial"/>
                <a:cs typeface="Arial"/>
                <a:sym typeface="Arial"/>
              </a:rPr>
              <a:t>2.  Wall Arts and Area Rugs looks outliers.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" sz="1400"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b="0" lang="en" sz="1400">
                <a:latin typeface="Arial"/>
                <a:ea typeface="Arial"/>
                <a:cs typeface="Arial"/>
                <a:sym typeface="Arial"/>
              </a:rPr>
              <a:t> Other products maintained the trends of selling heavily during  promotion offers.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061500"/>
            <a:ext cx="7030501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"/>
          <p:cNvSpPr txBox="1"/>
          <p:nvPr>
            <p:ph type="title"/>
          </p:nvPr>
        </p:nvSpPr>
        <p:spPr>
          <a:xfrm>
            <a:off x="1303800" y="598575"/>
            <a:ext cx="70305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			</a:t>
            </a:r>
            <a:r>
              <a:rPr lang="en" sz="1800"/>
              <a:t>DOES REVIEWS IMPACT SALES</a:t>
            </a:r>
            <a:endParaRPr sz="1800"/>
          </a:p>
        </p:txBody>
      </p:sp>
      <p:sp>
        <p:nvSpPr>
          <p:cNvPr id="358" name="Google Shape;358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00" y="1916900"/>
            <a:ext cx="8315325" cy="311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MOST RELEVANT WORDS IN PRODUCT DESCRIPTION</a:t>
            </a:r>
            <a:endParaRPr sz="1800"/>
          </a:p>
        </p:txBody>
      </p:sp>
      <p:sp>
        <p:nvSpPr>
          <p:cNvPr id="365" name="Google Shape;365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893125"/>
            <a:ext cx="6848475" cy="305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- Data modification</a:t>
            </a:r>
            <a:endParaRPr/>
          </a:p>
        </p:txBody>
      </p:sp>
      <p:sp>
        <p:nvSpPr>
          <p:cNvPr id="372" name="Google Shape;372;p27"/>
          <p:cNvSpPr txBox="1"/>
          <p:nvPr>
            <p:ph idx="1" type="body"/>
          </p:nvPr>
        </p:nvSpPr>
        <p:spPr>
          <a:xfrm>
            <a:off x="1303800" y="1091425"/>
            <a:ext cx="7030500" cy="3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Create a new target variable (final_ordered_total): For the data in the table clickstream_with_purchase, set to 1, and for the data in the able clickstream_without_purchase, set to 0.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Dummy variables: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Since we want to know the customer behavior pattern on clickstream, we group by [ customer_id, date, time] and get the aggregate sum for individual web pages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Date variable: ‘2018-07-16’ -&gt; ‘Monday’/ ’Tuesday’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Time variable: ‘17:12:15’ -&gt; ‘afternoon’ / ’morning‘...</a:t>
            </a:r>
            <a:endParaRPr/>
          </a:p>
        </p:txBody>
      </p:sp>
      <p:pic>
        <p:nvPicPr>
          <p:cNvPr id="373" name="Google Shape;3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050" y="2696875"/>
            <a:ext cx="6312006" cy="9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Modification </a:t>
            </a:r>
            <a:endParaRPr/>
          </a:p>
        </p:txBody>
      </p:sp>
      <p:sp>
        <p:nvSpPr>
          <p:cNvPr id="379" name="Google Shape;379;p28"/>
          <p:cNvSpPr txBox="1"/>
          <p:nvPr>
            <p:ph idx="1" type="body"/>
          </p:nvPr>
        </p:nvSpPr>
        <p:spPr>
          <a:xfrm>
            <a:off x="1303800" y="1505425"/>
            <a:ext cx="7030500" cy="30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modification for the data when we find out one variable ‘CHECKOUTONEPAGE’ plays a huge role in our model and the result depends too much on it.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remove the column ‘</a:t>
            </a:r>
            <a:r>
              <a:rPr lang="en"/>
              <a:t>CHECKOUTONEPAGE’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325" y="2707675"/>
            <a:ext cx="4917699" cy="145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on customer behavior</a:t>
            </a:r>
            <a:endParaRPr/>
          </a:p>
        </p:txBody>
      </p:sp>
      <p:sp>
        <p:nvSpPr>
          <p:cNvPr id="386" name="Google Shape;386;p29"/>
          <p:cNvSpPr txBox="1"/>
          <p:nvPr>
            <p:ph idx="1" type="body"/>
          </p:nvPr>
        </p:nvSpPr>
        <p:spPr>
          <a:xfrm>
            <a:off x="1303800" y="1417600"/>
            <a:ext cx="7030500" cy="31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Classification : to see </a:t>
            </a:r>
            <a:r>
              <a:rPr lang="en"/>
              <a:t>whether</a:t>
            </a:r>
            <a:r>
              <a:rPr lang="en"/>
              <a:t> there is a pattern for customer to click on different page, the time they click the web pages  relate to the final purchase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Logistic Regression			-  Neural Network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negative r ^2 suggests both models do not fit our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Thus, we move to autoML tool to see which model is going to work better for our data set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850" y="2219825"/>
            <a:ext cx="2427275" cy="1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625" y="2274488"/>
            <a:ext cx="2039275" cy="128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AutoML for classification (H2O)</a:t>
            </a:r>
            <a:endParaRPr/>
          </a:p>
        </p:txBody>
      </p:sp>
      <p:sp>
        <p:nvSpPr>
          <p:cNvPr id="394" name="Google Shape;394;p3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000" y="1337763"/>
            <a:ext cx="4232174" cy="323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800" y="1446113"/>
            <a:ext cx="3900201" cy="302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AutoML for classification (Tpot)</a:t>
            </a:r>
            <a:endParaRPr/>
          </a:p>
        </p:txBody>
      </p:sp>
      <p:sp>
        <p:nvSpPr>
          <p:cNvPr id="402" name="Google Shape;402;p3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50" y="1522599"/>
            <a:ext cx="7706444" cy="239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Today, the home furniture market has exploded to over $600 billion in the U.S and Europe, and Wayfair is the largest company in the space. Wayfair understood that home goods e-commerce required a different buyer experience than other retail goods, and developed proprietary data science and visualization technologies specifically suited towards meeting this need.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</a:t>
            </a:r>
            <a:r>
              <a:rPr lang="en" sz="1800"/>
              <a:t>				SALES PREDICTION </a:t>
            </a:r>
            <a:endParaRPr sz="1800"/>
          </a:p>
        </p:txBody>
      </p:sp>
      <p:sp>
        <p:nvSpPr>
          <p:cNvPr id="409" name="Google Shape;409;p3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00" y="1329525"/>
            <a:ext cx="7950700" cy="350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STEPS IN SALES PREDICTION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DATA CLEANING &amp; PREPROCESSING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VARIABLE SELECTION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MODELLING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TESTING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4"/>
          <p:cNvSpPr txBox="1"/>
          <p:nvPr>
            <p:ph type="title"/>
          </p:nvPr>
        </p:nvSpPr>
        <p:spPr>
          <a:xfrm>
            <a:off x="1303800" y="598575"/>
            <a:ext cx="70305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DATA CLEANING, PREPROCESSING AND CLEANING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4"/>
          <p:cNvSpPr txBox="1"/>
          <p:nvPr>
            <p:ph idx="1" type="body"/>
          </p:nvPr>
        </p:nvSpPr>
        <p:spPr>
          <a:xfrm>
            <a:off x="1303800" y="1345500"/>
            <a:ext cx="7030500" cy="34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latin typeface="Arial"/>
                <a:ea typeface="Arial"/>
                <a:cs typeface="Arial"/>
                <a:sym typeface="Arial"/>
              </a:rPr>
              <a:t>DATASETS USED:</a:t>
            </a:r>
            <a:r>
              <a:rPr lang="en"/>
              <a:t> WAYFAIR PRODUCTS, ORDERS AND TAXES.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 u="sng"/>
              <a:t>DATA CLEANING:</a:t>
            </a:r>
            <a:r>
              <a:rPr b="1" lang="en"/>
              <a:t>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Joined all thre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e datasets based on PRODUCT_ID AND ZIPCODE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AND remove all NA values from dataset.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 u="sng"/>
              <a:t>FEATURE ENGINEERING:</a:t>
            </a:r>
            <a:r>
              <a:rPr b="1" lang="en" sz="1400"/>
              <a:t>  </a:t>
            </a:r>
            <a:r>
              <a:rPr lang="en" sz="1400"/>
              <a:t>After joining we have 21 variables. Further we created 5 more variables to make model more effective in prediction.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CATEGORY RATING Based on sales.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MANUFACTURER RATING based on sales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DESCRIPITION RATING based on high frequency words in product description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Converted </a:t>
            </a:r>
            <a:r>
              <a:rPr lang="en" sz="1400"/>
              <a:t> time into Morning, Afternoon, Evening, Night.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Converted date into Weekdays.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Created NSM to signify the number of seconds from midnight.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/>
              <a:t>MODEL FINAL PREDICTORS</a:t>
            </a:r>
            <a:r>
              <a:rPr b="1" lang="en" sz="1400"/>
              <a:t>: 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quantity_ordered, weight, num_reviews, onsite_price,  on_promotion, num_return, NSM, Friday, Monday, Saturday, Sunday, Thursday, Tuesday, Wednesday, Afternoon, Evening, Morning, Night, description_length, category_count, manu_count, category_rating, manufacturer_rating, index,</a:t>
            </a:r>
            <a:b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Desc_rate.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AUTOML H2O</a:t>
            </a:r>
            <a:endParaRPr/>
          </a:p>
        </p:txBody>
      </p:sp>
      <p:sp>
        <p:nvSpPr>
          <p:cNvPr id="434" name="Google Shape;434;p3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25" y="1857475"/>
            <a:ext cx="7905750" cy="28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AutoML for regression prediction</a:t>
            </a:r>
            <a:endParaRPr/>
          </a:p>
        </p:txBody>
      </p:sp>
      <p:sp>
        <p:nvSpPr>
          <p:cNvPr id="441" name="Google Shape;441;p37"/>
          <p:cNvSpPr txBox="1"/>
          <p:nvPr>
            <p:ph idx="1" type="body"/>
          </p:nvPr>
        </p:nvSpPr>
        <p:spPr>
          <a:xfrm>
            <a:off x="519400" y="1299400"/>
            <a:ext cx="7030500" cy="31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 u="sng">
                <a:latin typeface="Arial"/>
                <a:ea typeface="Arial"/>
                <a:cs typeface="Arial"/>
                <a:sym typeface="Arial"/>
              </a:rPr>
              <a:t>Tpot model </a:t>
            </a:r>
            <a:endParaRPr b="1" sz="1800" u="sng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00" y="1769150"/>
            <a:ext cx="8599326" cy="18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8"/>
          <p:cNvSpPr txBox="1"/>
          <p:nvPr>
            <p:ph idx="1" type="body"/>
          </p:nvPr>
        </p:nvSpPr>
        <p:spPr>
          <a:xfrm>
            <a:off x="4704425" y="598575"/>
            <a:ext cx="36300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523475"/>
            <a:ext cx="4161999" cy="40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LINEAR REGRESSION</a:t>
            </a:r>
            <a:endParaRPr sz="1800"/>
          </a:p>
        </p:txBody>
      </p:sp>
      <p:sp>
        <p:nvSpPr>
          <p:cNvPr id="455" name="Google Shape;455;p3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325" y="1410100"/>
            <a:ext cx="6171199" cy="36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RANDOM FOREST</a:t>
            </a:r>
            <a:endParaRPr sz="1800"/>
          </a:p>
        </p:txBody>
      </p:sp>
      <p:sp>
        <p:nvSpPr>
          <p:cNvPr id="462" name="Google Shape;462;p4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421012"/>
            <a:ext cx="5997850" cy="36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NEURAL NETWORKS (USING KERAS)</a:t>
            </a:r>
            <a:endParaRPr sz="1800"/>
          </a:p>
        </p:txBody>
      </p:sp>
      <p:sp>
        <p:nvSpPr>
          <p:cNvPr id="469" name="Google Shape;469;p4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375" y="1195225"/>
            <a:ext cx="6372225" cy="38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analyze the Wayfair ecommerce clickstream data, potentially in combination with supplementary datasets, in order to increase the understanding of how various factors influence purchasing patterns on the Wayfair online platform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Flask</a:t>
            </a:r>
            <a:endParaRPr/>
          </a:p>
        </p:txBody>
      </p:sp>
      <p:sp>
        <p:nvSpPr>
          <p:cNvPr id="476" name="Google Shape;476;p4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150" y="1363050"/>
            <a:ext cx="5657450" cy="353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200" y="598575"/>
            <a:ext cx="5729699" cy="3581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300" y="502650"/>
            <a:ext cx="7109323" cy="444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422775"/>
            <a:ext cx="6715750" cy="419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466362"/>
            <a:ext cx="7030498" cy="4394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426950"/>
            <a:ext cx="6863346" cy="428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sp>
        <p:nvSpPr>
          <p:cNvPr id="518" name="Google Shape;518;p4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451" y="673775"/>
            <a:ext cx="4146100" cy="42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26" name="Google Shape;52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900" y="598575"/>
            <a:ext cx="8224299" cy="381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300" y="0"/>
            <a:ext cx="6439526" cy="49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EDA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          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Clickthrough Buyers v/s Non-Buyers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b="0" lang="en" sz="1400">
                <a:latin typeface="Arial"/>
                <a:ea typeface="Arial"/>
                <a:cs typeface="Arial"/>
                <a:sym typeface="Arial"/>
              </a:rPr>
              <a:t>Buyers clicks more on an average than non- buyers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075" y="1857375"/>
            <a:ext cx="5188749" cy="28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>
            <p:ph type="title"/>
          </p:nvPr>
        </p:nvSpPr>
        <p:spPr>
          <a:xfrm>
            <a:off x="1303800" y="5866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Nunito"/>
                <a:ea typeface="Nunito"/>
                <a:cs typeface="Nunito"/>
                <a:sym typeface="Nunito"/>
              </a:rPr>
              <a:t>                                                       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BUYING HABITS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b="0" lang="en" sz="1400"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lang="en" sz="1400">
                <a:latin typeface="Arial"/>
                <a:ea typeface="Arial"/>
                <a:cs typeface="Arial"/>
                <a:sym typeface="Arial"/>
              </a:rPr>
              <a:t>ustomers clicks peaks at 3 pm to 11 pm , means after office hours</a:t>
            </a:r>
            <a:r>
              <a:rPr b="0" lang="en" sz="1400">
                <a:latin typeface="Nunito"/>
                <a:ea typeface="Nunito"/>
                <a:cs typeface="Nunito"/>
                <a:sym typeface="Nunito"/>
              </a:rPr>
              <a:t>.</a:t>
            </a:r>
            <a:endParaRPr b="0"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9" name="Google Shape;309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2631275"/>
            <a:ext cx="5734050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/>
          <p:nvPr>
            <p:ph type="title"/>
          </p:nvPr>
        </p:nvSpPr>
        <p:spPr>
          <a:xfrm>
            <a:off x="1303800" y="598575"/>
            <a:ext cx="7030500" cy="19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048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CONSUMER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BEHAVIOUR USING PAGE VIEWS: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1143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0" lang="en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Insights</a:t>
            </a:r>
            <a:r>
              <a:rPr b="0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lang="e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.</a:t>
            </a:r>
            <a:r>
              <a:rPr b="0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People have clicked Products options more often than HotDeals page.</a:t>
            </a:r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1143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Reasons</a:t>
            </a:r>
            <a:r>
              <a:rPr b="0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lang="e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means two things either the people are not concerned in paying more money for paying when buying from Wayfair. or the Hot Deals page deals does not attract customers.</a:t>
            </a:r>
            <a:endParaRPr b="0" i="1" sz="1200">
              <a:solidFill>
                <a:srgbClr val="40808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6" name="Google Shape;3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50" y="2750350"/>
            <a:ext cx="6971026" cy="23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>
            <p:ph type="title"/>
          </p:nvPr>
        </p:nvSpPr>
        <p:spPr>
          <a:xfrm>
            <a:off x="1012025" y="598575"/>
            <a:ext cx="73224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 BEST DAY AND TIME  FOR ORDERING BASED ON QUANTITY?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Arial"/>
                <a:ea typeface="Arial"/>
                <a:cs typeface="Arial"/>
                <a:sym typeface="Arial"/>
              </a:rPr>
              <a:t>1. Saturday is the best day for ordering and most appropriate time is 8 pm.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Arial"/>
                <a:ea typeface="Arial"/>
                <a:cs typeface="Arial"/>
                <a:sym typeface="Arial"/>
              </a:rPr>
              <a:t>2. 1 pm to 11 pm is prefered time for ordering.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Arial"/>
                <a:ea typeface="Arial"/>
                <a:cs typeface="Arial"/>
                <a:sym typeface="Arial"/>
              </a:rPr>
              <a:t>3. Friday and Thursday are second best days to order.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2" name="Google Shape;322;p20"/>
          <p:cNvSpPr txBox="1"/>
          <p:nvPr>
            <p:ph idx="1" type="body"/>
          </p:nvPr>
        </p:nvSpPr>
        <p:spPr>
          <a:xfrm>
            <a:off x="1157975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975" y="1990050"/>
            <a:ext cx="7176450" cy="30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                      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STATES PREFER BUYING FROM WAYFAIR?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1"/>
          <p:cNvSpPr txBox="1"/>
          <p:nvPr>
            <p:ph idx="1" type="body"/>
          </p:nvPr>
        </p:nvSpPr>
        <p:spPr>
          <a:xfrm>
            <a:off x="1303800" y="11105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</a:t>
            </a:r>
            <a:r>
              <a:rPr lang="en" sz="1400"/>
              <a:t>eople orders maximum quantities on Saturday and time varies from 3pm to 10 pm.</a:t>
            </a:r>
            <a:endParaRPr sz="1400"/>
          </a:p>
        </p:txBody>
      </p:sp>
      <p:pic>
        <p:nvPicPr>
          <p:cNvPr id="330" name="Google Shape;3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0" y="1672252"/>
            <a:ext cx="6512724" cy="347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